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914400"/>
            <a:ext cx="2743200" cy="320040"/>
          </a:xfrm>
          <a:prstGeom prst="rect">
            <a:avLst/>
          </a:prstGeom>
          <a:solidFill>
            <a:srgbClr val="1E293B"/>
          </a:solidFill>
          <a:ln w="1905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91440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60A5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新入社員向け コミュニケーション研修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137160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「報連相」再定義講座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48640" y="2286000"/>
            <a:ext cx="80467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94A3B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なぜあなたの報連相は伝わらないのか？</a:t>
            </a:r>
            <a:endParaRPr lang="en-US" sz="1400" dirty="0"/>
          </a:p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94A3B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【時間軸】で解き明かすビジネスコミュニケーションの基本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48640" y="3291840"/>
            <a:ext cx="1371600" cy="36576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40233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プレゼン演出・ビジネスコミュニケーション指導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563E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PROBLEM STATEMENT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457200" y="41148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なぜ「報連相」はこんなにも難しいのか？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457200" y="868680"/>
            <a:ext cx="8229600" cy="502920"/>
          </a:xfrm>
          <a:prstGeom prst="rect">
            <a:avLst/>
          </a:prstGeom>
          <a:solidFill>
            <a:srgbClr val="FEF3C7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868680"/>
            <a:ext cx="8046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92400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最大の問題は、報連相の従来の定義が「抽象的すぎて誰も理解できていないこと」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457200" y="1508760"/>
            <a:ext cx="3977640" cy="320040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1645920"/>
            <a:ext cx="3611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抽象的で曖昧な従来の教えられ方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40080" y="2011680"/>
            <a:ext cx="361188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・「とにかくこまめに報告しなさい」
</a:t>
            </a:r>
            <a:pPr indent="0" marL="0">
              <a:lnSpc>
                <a:spcPts val="16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・「状況が変わったらすぐ連絡しろ」
</a:t>
            </a:r>
            <a:pPr indent="0" marL="0">
              <a:lnSpc>
                <a:spcPts val="16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・「自分で抱え込まず相談しなさい」
</a:t>
            </a:r>
            <a:pPr indent="0" marL="0">
              <a:lnSpc>
                <a:spcPts val="1600"/>
              </a:lnSpc>
              <a:buNone/>
            </a:pPr>
            <a:r>
              <a:rPr lang="en-US" sz="1000" b="1" dirty="0">
                <a:solidFill>
                  <a:srgbClr val="991B1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➔ 基準が人によってバラバラで、結局どうすればいいのか分からない！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709160" y="1508760"/>
            <a:ext cx="3977640" cy="320040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892040" y="1645920"/>
            <a:ext cx="3611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現場で多発するコミュニケーション不全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892040" y="2011680"/>
            <a:ext cx="361188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・上司：「で、結局何が言いたいの？」とイライラ
</a:t>
            </a:r>
            <a:pPr indent="0" marL="0">
              <a:lnSpc>
                <a:spcPts val="16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・若手：「どこまで話せばいいのか分からない」
</a:t>
            </a:r>
            <a:pPr indent="0" marL="0">
              <a:lnSpc>
                <a:spcPts val="16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・「指示待ち」と言われるか「勝手に動くな」と言われる
</a:t>
            </a:r>
            <a:pPr indent="0" marL="0">
              <a:lnSpc>
                <a:spcPts val="1600"/>
              </a:lnSpc>
              <a:buNone/>
            </a:pPr>
            <a:r>
              <a:rPr lang="en-US" sz="1000" b="1" dirty="0">
                <a:solidFill>
                  <a:srgbClr val="991B1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➔ 努力の方向性がズレていて、お互いにストレス！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563E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SOLUTION CONCEPT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457200" y="41148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解決の鍵：報連相は「時間軸」で分ければ9割解決する！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777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563E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情報に「過去・現在・未来」のラベルを貼るだけで、ミスマッチは消滅する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457200" y="1143000"/>
            <a:ext cx="2606040" cy="3566160"/>
          </a:xfrm>
          <a:prstGeom prst="rect">
            <a:avLst/>
          </a:prstGeom>
          <a:solidFill>
            <a:srgbClr val="FFFFFF"/>
          </a:solidFill>
          <a:ln w="19050">
            <a:solidFill>
              <a:srgbClr val="2563E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143000"/>
            <a:ext cx="2606040" cy="5029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114300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報告 ＝ 【過去】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48640" y="1737360"/>
            <a:ext cx="2423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「起きた事実」の共有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94360" y="2057400"/>
            <a:ext cx="233172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47556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・すでに完了したこと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47556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・確定した実績や数値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47556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・発生した出来事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47556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★感情や主観を入れず、ありのままの「過去の事実」を正確に切り取って伝える。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3264408" y="1143000"/>
            <a:ext cx="2606040" cy="3566160"/>
          </a:xfrm>
          <a:prstGeom prst="rect">
            <a:avLst/>
          </a:prstGeom>
          <a:solidFill>
            <a:srgbClr val="FFFFFF"/>
          </a:solidFill>
          <a:ln w="19050">
            <a:solidFill>
              <a:srgbClr val="D97706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264408" y="1143000"/>
            <a:ext cx="2606040" cy="502920"/>
          </a:xfrm>
          <a:prstGeom prst="rect">
            <a:avLst/>
          </a:prstGeom>
          <a:solidFill>
            <a:srgbClr val="D97706"/>
          </a:solidFill>
          <a:ln/>
        </p:spPr>
      </p:sp>
      <p:sp>
        <p:nvSpPr>
          <p:cNvPr id="12" name="Text 10"/>
          <p:cNvSpPr/>
          <p:nvPr/>
        </p:nvSpPr>
        <p:spPr>
          <a:xfrm>
            <a:off x="3264408" y="114300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連絡 ＝ 【現在】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3355848" y="1737360"/>
            <a:ext cx="2423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「現在の状況」の共有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3401568" y="2057400"/>
            <a:ext cx="233172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47556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・今進行しているステータス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47556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・スケジュールの変更点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47556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・現在の状況・予定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47556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★関係する全員の認識を「今」に揃えるため、フラットかつ迅速に発信する。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6080760" y="1143000"/>
            <a:ext cx="2606040" cy="3566160"/>
          </a:xfrm>
          <a:prstGeom prst="rect">
            <a:avLst/>
          </a:prstGeom>
          <a:solidFill>
            <a:srgbClr val="FFFFFF"/>
          </a:solidFill>
          <a:ln w="19050">
            <a:solidFill>
              <a:srgbClr val="059669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080760" y="1143000"/>
            <a:ext cx="2606040" cy="502920"/>
          </a:xfrm>
          <a:prstGeom prst="rect">
            <a:avLst/>
          </a:prstGeom>
          <a:solidFill>
            <a:srgbClr val="059669"/>
          </a:solidFill>
          <a:ln/>
        </p:spPr>
      </p:sp>
      <p:sp>
        <p:nvSpPr>
          <p:cNvPr id="17" name="Text 15"/>
          <p:cNvSpPr/>
          <p:nvPr/>
        </p:nvSpPr>
        <p:spPr>
          <a:xfrm>
            <a:off x="6080760" y="114300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相談 ＝ 【未来】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172200" y="1737360"/>
            <a:ext cx="2423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「これからの行動」の共創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217920" y="2057400"/>
            <a:ext cx="233172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47556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・これからどう動くべきか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47556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・判断に迷う課題やリスク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47556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・自分の考え・方針案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47556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★未来の失敗を防ぐため、自分の仮説・意見を持ってアドバイスを求める。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563E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DEEP DIVE: HOKOKU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457200" y="41148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【報告 ＝ 過去】「事実」と「感情・推測」を分離する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457200" y="868680"/>
            <a:ext cx="822960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932688"/>
            <a:ext cx="7863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2563E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報告の本質：過去に確定した「事実・結果」のみを客観的に切り取る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640080" y="1207008"/>
            <a:ext cx="7863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7556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上司が知りたいのは「あなたの感想」ではなく「何が起きたか」という客観的事実です。推測や感情を混ぜると判断を誤ります。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457200" y="1645920"/>
            <a:ext cx="3977640" cy="3063240"/>
          </a:xfrm>
          <a:prstGeom prst="rect">
            <a:avLst/>
          </a:prstGeom>
          <a:solidFill>
            <a:srgbClr val="FEF2F2"/>
          </a:solidFill>
          <a:ln w="12700">
            <a:solidFill>
              <a:srgbClr val="FCA5A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1783080"/>
            <a:ext cx="3611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91B1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❌ 誤った報告（事実と推測が混ざっている）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40080" y="2103120"/>
            <a:ext cx="361188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7F1D1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「A社の件、打ち合わせはいい雰囲気だったので、たぶん契約できると思います」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7F1D1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【何が問題？】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7F1D1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・「いい雰囲気」は主観・感情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7F1D1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・「契約できると思う」は未来の推測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7F1D1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・上司は結局「今どうなったか」が分からない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709160" y="1645920"/>
            <a:ext cx="3977640" cy="3063240"/>
          </a:xfrm>
          <a:prstGeom prst="rect">
            <a:avLst/>
          </a:prstGeom>
          <a:solidFill>
            <a:srgbClr val="F0FDF4"/>
          </a:solidFill>
          <a:ln w="12700">
            <a:solidFill>
              <a:srgbClr val="86EFA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892040" y="1783080"/>
            <a:ext cx="3611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6653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⭕ 正しい報告（事実と所感を分けている）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892040" y="2103120"/>
            <a:ext cx="361188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1453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「A社の件、本日14時に見積書の提出が完了しました（事実）。手応えとしては感触が良く、契約の可能性が高いと考えています（所感）」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1453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【ここがポイント！】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1453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・最初に「完了した事実」を言う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1453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・自分の見解は「所感です」と明確に区別する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563E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DEEP DIVE: RENRAKU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457200" y="41148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【連絡 ＝ 現在】「今の状況」をフラットに関係者へ届ける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457200" y="868680"/>
            <a:ext cx="822960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932688"/>
            <a:ext cx="7863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D97706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連絡の本質：進行中の「現在地」を関係全員にタイムリーに共有する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640080" y="1207008"/>
            <a:ext cx="7863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7556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連絡に自分の評価や意見は不要です。「今どうなっているか」「何が変わったか」の状況を漏れなくスピーディに回覧します。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457200" y="1645920"/>
            <a:ext cx="822960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175564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293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1. 関係者「全員」に共有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40080" y="2057400"/>
            <a:ext cx="7863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7556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特定の人だけに伝えて他が知らない状態（情報の孤立）を防ぐ。宛先漏れをなくす。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57200" y="2651760"/>
            <a:ext cx="822960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0080" y="276148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293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2. 第一報は「スピード重視」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40080" y="3063240"/>
            <a:ext cx="7863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7556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状況が確定していなくても「現在〇〇の状況です」と第一報を入れることで周囲が動ける。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457200" y="3657600"/>
            <a:ext cx="822960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0080" y="376732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293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3. 変更・異変を隠さない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40080" y="4069080"/>
            <a:ext cx="7863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7556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スケジュール遅延やトラブルの予兆こそ「現在の連絡」として即座に発信する。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563E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DEEP DIVE: SODAN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457200" y="41148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【相談 ＝ 未来】自分の意見を持って「これからの行動」を決める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457200" y="868680"/>
            <a:ext cx="822960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932688"/>
            <a:ext cx="7863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5966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相談の本質：未来の失敗を防ぎ、最適解を選ぶためにアドバイスを求める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640080" y="1207008"/>
            <a:ext cx="7863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7556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ただ「指示を仰ぐ」のではなく、自分の「仮説（未来の案）」を持って臨むことで、上司の知恵を100%引き出せます。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457200" y="1645920"/>
            <a:ext cx="3977640" cy="306324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1783080"/>
            <a:ext cx="3611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91B1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❌ 丸投げの相談（NG）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40080" y="2103120"/>
            <a:ext cx="361188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47556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「〇〇のトラブルが起きました。どうすればいいですか？」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47556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【なぜダメ？】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47556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・自分の考えがゼロ（思考放棄）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47556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・上司に一から問題を丸投げしている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47556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・「指示待ち人間」の評価につながる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709160" y="1645920"/>
            <a:ext cx="3977640" cy="3063240"/>
          </a:xfrm>
          <a:prstGeom prst="rect">
            <a:avLst/>
          </a:prstGeom>
          <a:solidFill>
            <a:srgbClr val="FFFFFF"/>
          </a:solidFill>
          <a:ln w="19050">
            <a:solidFill>
              <a:srgbClr val="05966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892040" y="1783080"/>
            <a:ext cx="3611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5966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⭕ 仮説提案型の相談（GOOD）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892040" y="2103120"/>
            <a:ext cx="361188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0F17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「〇〇の件で課題が生じました。私はA案が有効と考えますが、B案のリスクも懸念しています。ご意見をいただけますか？」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0F17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【ここが素晴らしい！】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0F17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・自分なりの未来の解決策（仮説）がある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0F17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・上司は「YES/NO」や修正指示だけで判断できる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60A5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SUMMARY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457200" y="41148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まとめ｜明日から使える報連相マスターの3ステップ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457200" y="960120"/>
            <a:ext cx="8229600" cy="914400"/>
          </a:xfrm>
          <a:prstGeom prst="rect">
            <a:avLst/>
          </a:prstGeom>
          <a:solidFill>
            <a:srgbClr val="1E293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109728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Step 1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737360" y="1097280"/>
            <a:ext cx="6766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口を開く前に「これは過去・現在・未来のどれ？」と1秒考える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457200" y="2011680"/>
            <a:ext cx="8229600" cy="914400"/>
          </a:xfrm>
          <a:prstGeom prst="rect">
            <a:avLst/>
          </a:prstGeom>
          <a:solidFill>
            <a:srgbClr val="1E293B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214884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BBF2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Step 2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737360" y="2148840"/>
            <a:ext cx="6766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時間に合わせた形式で伝える（過去＝事実のみ / 現在＝即共有 / 未来＝意見付き）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457200" y="3063240"/>
            <a:ext cx="8229600" cy="914400"/>
          </a:xfrm>
          <a:prstGeom prst="rect">
            <a:avLst/>
          </a:prstGeom>
          <a:solidFill>
            <a:srgbClr val="1E293B"/>
          </a:solidFill>
          <a:ln w="12700">
            <a:solidFill>
              <a:srgbClr val="34D39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0080" y="320040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4D39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Step 3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1737360" y="3200400"/>
            <a:ext cx="6766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上司との認識ズレがゼロになり、仕事のスピードと信頼が爆発的に向上する！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457200" y="429768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94A3B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時間軸を意識するだけで、あなたの報連相は今日から劇的に変わります。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新入社員向け 報連相再定義講座</dc:title>
  <dc:subject>PptxGenJS Presentation</dc:subject>
  <dc:creator>PptxGenJS</dc:creator>
  <cp:lastModifiedBy>PptxGenJS</cp:lastModifiedBy>
  <cp:revision>1</cp:revision>
  <dcterms:created xsi:type="dcterms:W3CDTF">2026-08-20T02:43:41Z</dcterms:created>
  <dcterms:modified xsi:type="dcterms:W3CDTF">2026-08-20T02:43:41Z</dcterms:modified>
</cp:coreProperties>
</file>