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F56E9F-E087-4458-8917-96FBF43A513C}" v="3" dt="2026-08-20T03:08:00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611" y="8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3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【発表者メモ】</a:t>
            </a:r>
          </a:p>
          <a:p>
            <a:r>
              <a:t>・新入社員の皆さん、入社おめでとうございます。</a:t>
            </a:r>
          </a:p>
          <a:p>
            <a:r>
              <a:t>・本日のテーマは、ビジネスパーソンの基本と言われる「報連相（ほうれんそう）」です。</a:t>
            </a:r>
          </a:p>
          <a:p>
            <a:r>
              <a:t>・「また報連相か…」と思うかもしれませんが、本日は既存の難しい話は一切しません。</a:t>
            </a:r>
          </a:p>
          <a:p>
            <a:r>
              <a:t>・誰もが迷う原因をすっきり解決し、明日から実践できる「新・報連相」を伝授します。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【発表者メモ】</a:t>
            </a:r>
          </a:p>
          <a:p>
            <a:r>
              <a:t>・先輩から「報連相を徹底してね」と100回言われたと思います。</a:t>
            </a:r>
          </a:p>
          <a:p>
            <a:r>
              <a:t>・しかし、皆さんは「そもそも報連相って、何が報告で、何が連絡で、何が相談なの？」と迷いませんか？</a:t>
            </a:r>
          </a:p>
          <a:p>
            <a:r>
              <a:t>・教科書の定義は「指示された業務について〜」などと難しく書かれていて、実戦では役に立ちません。</a:t>
            </a:r>
          </a:p>
          <a:p>
            <a:r>
              <a:t>・「話しかけたら『それ連絡でいいよ』と怒られ、メールで共有したら『なんで相談しなかったの？』と言われる」</a:t>
            </a:r>
          </a:p>
          <a:p>
            <a:r>
              <a:t>・この混乱の原因は、あなたの能力不足ではなく、「言葉の定義が難しすぎること」にあります。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【発表者メモ】</a:t>
            </a:r>
          </a:p>
          <a:p>
            <a:r>
              <a:t>・そこで提案したいのが、このシンプルな「時間軸での再解釈」です。</a:t>
            </a:r>
          </a:p>
          <a:p>
            <a:r>
              <a:t>・報連相とは、小難しいビジネス概念ではなく、「上司と時間の引き出しを共有すること」です。</a:t>
            </a:r>
          </a:p>
          <a:p>
            <a:r>
              <a:t>・すでに終わったことは【過去（報告）】です。</a:t>
            </a:r>
          </a:p>
          <a:p>
            <a:r>
              <a:t>・今やっている最中のことは【現在（連絡）】です。</a:t>
            </a:r>
          </a:p>
          <a:p>
            <a:r>
              <a:t>・これからやることは【未来（相談）】です。</a:t>
            </a:r>
          </a:p>
          <a:p>
            <a:r>
              <a:t>・自分自身の話す内容が「過去・現在・未来」のどこに属しているかを認識するだけで、迷いは9割解消されます。</a:t>
            </a:r>
          </a:p>
          <a:p>
            <a:r>
              <a:t>・次のページから、この3つの引き出しを1つずつ深掘りしていきましょう。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【発表者メモ】</a:t>
            </a:r>
          </a:p>
          <a:p>
            <a:r>
              <a:t>・まずは「報＝報告（過去）」の引き出しです。</a:t>
            </a:r>
          </a:p>
          <a:p>
            <a:r>
              <a:t>・報告の最大のルールは「自分の主観や憶測を排除し、すでに起きた『事実の結果』を伝える」ことです。</a:t>
            </a:r>
          </a:p>
          <a:p>
            <a:r>
              <a:t>・左側の悪い例を見てみましょう。「大体」「おそらく」「たぶん」といった言葉が並んでいます。上司からすれば、事実が何一つ見えず、判断を下せません。</a:t>
            </a:r>
          </a:p>
          <a:p>
            <a:r>
              <a:t>・右側の良い例はどうでしょう。「80％完了」「残るは数値チェック」「17時までに送付」と、すべて数字や名詞などの客観的事実で説明しています。</a:t>
            </a:r>
          </a:p>
          <a:p>
            <a:r>
              <a:t>・報告する時は、カメラで撮った写真をそのまま上司に見せるように、「主観を入れずに事実だけを伝える」と覚えてください。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【発表者メモ】</a:t>
            </a:r>
          </a:p>
          <a:p>
            <a:r>
              <a:t>・次に「連＝連絡（現在）」の引き出しです。</a:t>
            </a:r>
          </a:p>
          <a:p>
            <a:r>
              <a:t>・連絡の目的は「チーム全体がスムーズに動くために、自分の『現在地』を常にオープンにすること」です。</a:t>
            </a:r>
          </a:p>
          <a:p>
            <a:r>
              <a:t>・ポイントは3つ：</a:t>
            </a:r>
          </a:p>
          <a:p>
            <a:r>
              <a:t>  1つ目は「現在地」。自分が今どこで作業をしているかを知らせる。</a:t>
            </a:r>
          </a:p>
          <a:p>
            <a:r>
              <a:t>  2つ目は「障害物（ボトルネック）」。どこかで詰まっているなら、それを放置せず即座に周囲に知らせる。ここを隠すとプロジェクト全体が遅れます。</a:t>
            </a:r>
          </a:p>
          <a:p>
            <a:r>
              <a:t>  3つ目は「ネクストステップの予告」。自分の次のアクションを予告することで、関係者がスムーズに準備に入れます。</a:t>
            </a:r>
          </a:p>
          <a:p>
            <a:r>
              <a:t>・「今どこで何をしていて、何が原因で詰まりそうか」を知らせるのが、真の『連絡（現在）』です。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【発表者メモ】</a:t>
            </a:r>
          </a:p>
          <a:p>
            <a:r>
              <a:t>・最後に「相＝相談（未来）」の引き出しです。</a:t>
            </a:r>
          </a:p>
          <a:p>
            <a:r>
              <a:t>・相談は「これからどう動くべきか（未来）」を上司や先輩と一緒に決定する作業です。</a:t>
            </a:r>
          </a:p>
          <a:p>
            <a:r>
              <a:t>・新入社員のやりがちなNG相談は「どうすればいいですか？」という完全な丸投げ（左側）。これでは脳のエネルギーをすべて上司に預けてしまっている状態です。</a:t>
            </a:r>
          </a:p>
          <a:p>
            <a:r>
              <a:t>・プロフェッショナルとして仕事をするなら、右側のように「自分なりの『仮説(未来図)』」を持っていきましょう。</a:t>
            </a:r>
          </a:p>
          <a:p>
            <a:r>
              <a:t>・「私は○○だと思いますが、どう思われますか？」と聞かれれば、上司は「いいね、その方向でいこう」か「ここはこう修正しよう」とアドバイスするだけで済むため、意思決定スピードが10倍速くな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【発表者メモ】</a:t>
            </a:r>
          </a:p>
          <a:p>
            <a:r>
              <a:t>・最後にまとめです。</a:t>
            </a:r>
          </a:p>
          <a:p>
            <a:r>
              <a:t>・上司に話しかける直前、あるいはメールを送信する直前に「これはどの時間の引き出しだろう？」と一瞬だけ考えてください。</a:t>
            </a:r>
          </a:p>
          <a:p>
            <a:r>
              <a:t>・そして、上司に話しかける時に「○○の件についての『報告（過去）』です」「今進めている業務に関する『連絡（現在）』です」と前置きして伝えてみてください。</a:t>
            </a:r>
          </a:p>
          <a:p>
            <a:r>
              <a:t>・上司は一瞬で「どの脳の引き出し」を開けてあなたの話を聞けば良いかが分かり、お互いのズレやストレスが驚くほどなくなります。</a:t>
            </a:r>
          </a:p>
          <a:p>
            <a:r>
              <a:t>・報告は「主観を抜く」、連絡は「現在地を隠さない」、相談は「仮説を持つ」。この3つの時間の引き出しをぜひマスターして、明日からプロとして活躍してください。ありがとうございました！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011680"/>
            <a:ext cx="103327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800" b="1">
                <a:solidFill>
                  <a:srgbClr val="0284C7"/>
                </a:solidFill>
                <a:latin typeface="Meiryo"/>
              </a:defRPr>
            </a:pPr>
            <a:r>
              <a:t>もう迷わない！</a:t>
            </a:r>
          </a:p>
          <a:p>
            <a:pPr>
              <a:spcAft>
                <a:spcPts val="1500"/>
              </a:spcAft>
              <a:defRPr sz="4000" b="1">
                <a:solidFill>
                  <a:srgbClr val="FFFFFF"/>
                </a:solidFill>
                <a:latin typeface="Meiryo"/>
              </a:defRPr>
            </a:pPr>
            <a:r>
              <a:t>「過去・現在・未来」で覚える新・報連相講座</a:t>
            </a:r>
          </a:p>
          <a:p>
            <a:pPr>
              <a:defRPr sz="1800">
                <a:solidFill>
                  <a:srgbClr val="F1F5F9"/>
                </a:solidFill>
                <a:latin typeface="Meiryo"/>
              </a:defRPr>
            </a:pPr>
            <a:r>
              <a:t>難解な定義をシンプルに再整理し、明日から使える武器にする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5029200"/>
            <a:ext cx="4572000" cy="508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Meiryo"/>
              </a:defRPr>
            </a:pPr>
            <a:r>
              <a:t>なぜ、あれほど言われるのに「報連相」ができないのか？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17352" cy="254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645920"/>
            <a:ext cx="50292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 b="1">
                <a:solidFill>
                  <a:srgbClr val="1E3A8A"/>
                </a:solidFill>
                <a:latin typeface="Meiryo"/>
              </a:defRPr>
            </a:pPr>
            <a:r>
              <a:t>「報連相の定義」が難しすぎる問題</a:t>
            </a:r>
          </a:p>
          <a:p>
            <a:pPr>
              <a:spcAft>
                <a:spcPts val="1400"/>
              </a:spcAft>
              <a:defRPr sz="1500">
                <a:solidFill>
                  <a:srgbClr val="64748B"/>
                </a:solidFill>
                <a:latin typeface="Meiryo"/>
              </a:defRPr>
            </a:pPr>
            <a:r>
              <a:t>世の中の教科書に書かれている報連相の定義は抽象的です：</a:t>
            </a:r>
            <a:br/>
            <a:r>
              <a:t>「報告は指示された業務の状況を伝えること」</a:t>
            </a:r>
            <a:br/>
            <a:r>
              <a:t>「連絡は関係者に情報を共有すること」</a:t>
            </a:r>
            <a:br/>
            <a:r>
              <a:t>「相談は判断に迷ったときに意見を聞くこと」</a:t>
            </a:r>
          </a:p>
          <a:p>
            <a:pPr>
              <a:defRPr sz="1600" b="1">
                <a:solidFill>
                  <a:srgbClr val="0F172A"/>
                </a:solidFill>
                <a:latin typeface="Meiryo"/>
              </a:defRPr>
            </a:pPr>
            <a:r>
              <a:t>これでは、新入社員が「今、どれを使うべきか」「何をどう話すべきか」を瞬時に判断できません。これが、報連相ができない最大のボトルネックです。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645920"/>
            <a:ext cx="5303520" cy="4389120"/>
          </a:xfrm>
          <a:prstGeom prst="roundRect">
            <a:avLst/>
          </a:prstGeom>
          <a:solidFill>
            <a:srgbClr val="EEF2F6"/>
          </a:solidFill>
          <a:ln>
            <a:noFill/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500"/>
              </a:spcBef>
              <a:spcAft>
                <a:spcPts val="2500"/>
              </a:spcAft>
              <a:defRPr sz="1800" b="1">
                <a:solidFill>
                  <a:srgbClr val="475569"/>
                </a:solidFill>
                <a:latin typeface="Meiryo"/>
              </a:defRPr>
            </a:pPr>
            <a:r>
              <a:t>新入社員の脳内：伝える時の「迷い」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92240" y="2468880"/>
            <a:ext cx="475488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475569"/>
                </a:solidFill>
                <a:latin typeface="Meiryo"/>
              </a:defRPr>
            </a:pPr>
            <a:r>
              <a:t>報告？  </a:t>
            </a:r>
            <a:r>
              <a:rPr sz="1100" b="0">
                <a:solidFill>
                  <a:srgbClr val="64748B"/>
                </a:solidFill>
                <a:latin typeface="Meiryo"/>
              </a:rPr>
              <a:t>「事実だけ？意見も言うべき？どの粒度で？」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92240" y="3474720"/>
            <a:ext cx="475488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475569"/>
                </a:solidFill>
                <a:latin typeface="Meiryo"/>
              </a:defRPr>
            </a:pPr>
            <a:r>
              <a:t>連絡？  </a:t>
            </a:r>
            <a:r>
              <a:rPr sz="1100" b="0">
                <a:solidFill>
                  <a:srgbClr val="64748B"/>
                </a:solidFill>
                <a:latin typeface="Meiryo"/>
              </a:rPr>
              <a:t>「これはただの共有？みんなに送っていいの？」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4480560"/>
            <a:ext cx="475488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E3A8A"/>
                </a:solidFill>
                <a:latin typeface="Meiryo"/>
              </a:defRPr>
            </a:pPr>
            <a:r>
              <a:t>相談？  </a:t>
            </a:r>
            <a:r>
              <a:rPr sz="1100" b="0">
                <a:solidFill>
                  <a:srgbClr val="64748B"/>
                </a:solidFill>
                <a:latin typeface="Meiryo"/>
              </a:rPr>
              <a:t>「こんな小さなことで上司の時間をもらっていいの？」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Meiryo"/>
              </a:defRPr>
            </a:pPr>
            <a:r>
              <a:t>「過去・現在・未来」で捉え直せば、9割解決する！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17352" cy="254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108173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E3A8A"/>
                </a:solidFill>
                <a:latin typeface="Meiryo"/>
              </a:defRPr>
            </a:pPr>
            <a:r>
              <a:t>報連相の正体は、すべて「時間の共有」です。軸を整理すれば瞬時に判断できます。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2194560"/>
            <a:ext cx="3383280" cy="393192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475569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500"/>
              </a:spcBef>
              <a:spcAft>
                <a:spcPts val="400"/>
              </a:spcAft>
              <a:defRPr sz="2000" b="1">
                <a:solidFill>
                  <a:srgbClr val="475569"/>
                </a:solidFill>
                <a:latin typeface="Meiryo"/>
              </a:defRPr>
            </a:pPr>
            <a:r>
              <a:t>報 (報告) = 【過去】</a:t>
            </a:r>
          </a:p>
          <a:p>
            <a:pPr algn="ctr">
              <a:spcAft>
                <a:spcPts val="2500"/>
              </a:spcAft>
              <a:defRPr sz="1400">
                <a:solidFill>
                  <a:srgbClr val="64748B"/>
                </a:solidFill>
                <a:latin typeface="Meiryo"/>
              </a:defRPr>
            </a:pPr>
            <a:r>
              <a:t>〜 事実の共有 〜</a:t>
            </a:r>
          </a:p>
          <a:p>
            <a:pPr>
              <a:spcBef>
                <a:spcPts val="1500"/>
              </a:spcBef>
              <a:defRPr sz="1400">
                <a:solidFill>
                  <a:srgbClr val="0F172A"/>
                </a:solidFill>
                <a:latin typeface="Meiryo"/>
              </a:defRPr>
            </a:pPr>
            <a:r>
              <a:t>すでに起きた出来事を正確に共有する。</a:t>
            </a:r>
            <a:br/>
            <a:r>
              <a:t>主観を徹底的に排除し、「結果」と「データ」のみをまっすぐ伝える。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291840"/>
            <a:ext cx="2651760" cy="12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434840" y="2194560"/>
            <a:ext cx="3383280" cy="393192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284C7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500"/>
              </a:spcBef>
              <a:spcAft>
                <a:spcPts val="400"/>
              </a:spcAft>
              <a:defRPr sz="2000" b="1">
                <a:solidFill>
                  <a:srgbClr val="0284C7"/>
                </a:solidFill>
                <a:latin typeface="Meiryo"/>
              </a:defRPr>
            </a:pPr>
            <a:r>
              <a:t>連 (連絡) = 【現在】</a:t>
            </a:r>
          </a:p>
          <a:p>
            <a:pPr algn="ctr">
              <a:spcAft>
                <a:spcPts val="2500"/>
              </a:spcAft>
              <a:defRPr sz="1400">
                <a:solidFill>
                  <a:srgbClr val="64748B"/>
                </a:solidFill>
                <a:latin typeface="Meiryo"/>
              </a:defRPr>
            </a:pPr>
            <a:r>
              <a:t>〜 状況・進行の共有 〜</a:t>
            </a:r>
          </a:p>
          <a:p>
            <a:pPr>
              <a:spcBef>
                <a:spcPts val="1500"/>
              </a:spcBef>
              <a:defRPr sz="1400">
                <a:solidFill>
                  <a:srgbClr val="0F172A"/>
                </a:solidFill>
                <a:latin typeface="Meiryo"/>
              </a:defRPr>
            </a:pPr>
            <a:r>
              <a:t>現在進行形の状況をチームに共有する。</a:t>
            </a:r>
            <a:br/>
            <a:r>
              <a:t>「今どこにいるか」を透明化し、全体の足並みを揃える。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4800600" y="3291840"/>
            <a:ext cx="2651760" cy="12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8183880" y="2194560"/>
            <a:ext cx="3383280" cy="393192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10B981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500"/>
              </a:spcBef>
              <a:spcAft>
                <a:spcPts val="400"/>
              </a:spcAft>
              <a:defRPr sz="2000" b="1">
                <a:solidFill>
                  <a:srgbClr val="10B981"/>
                </a:solidFill>
                <a:latin typeface="Meiryo"/>
              </a:defRPr>
            </a:pPr>
            <a:r>
              <a:t>相 (相談) = 【未来】</a:t>
            </a:r>
          </a:p>
          <a:p>
            <a:pPr algn="ctr">
              <a:spcAft>
                <a:spcPts val="2500"/>
              </a:spcAft>
              <a:defRPr sz="1400">
                <a:solidFill>
                  <a:srgbClr val="64748B"/>
                </a:solidFill>
                <a:latin typeface="Meiryo"/>
              </a:defRPr>
            </a:pPr>
            <a:r>
              <a:t>〜 方針の決定 〜</a:t>
            </a:r>
          </a:p>
          <a:p>
            <a:pPr>
              <a:spcBef>
                <a:spcPts val="1500"/>
              </a:spcBef>
              <a:defRPr sz="1400">
                <a:solidFill>
                  <a:srgbClr val="0F172A"/>
                </a:solidFill>
                <a:latin typeface="Meiryo"/>
              </a:defRPr>
            </a:pPr>
            <a:r>
              <a:t>これから起こす行動を一緒に決める。</a:t>
            </a:r>
            <a:br/>
            <a:r>
              <a:t>自分なりの「仮説(未来図)」を持った上で、先輩・上司の知恵を借りる。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49640" y="3291840"/>
            <a:ext cx="2651760" cy="12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Meiryo"/>
              </a:defRPr>
            </a:pPr>
            <a:r>
              <a:t>【報告（過去）】主観を排除し、「事実の結果」を伝える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17352" cy="254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108173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475569"/>
                </a:solidFill>
                <a:latin typeface="Meiryo"/>
              </a:defRPr>
            </a:pPr>
            <a:r>
              <a:t>報告とは、すでに起きた「過去の事実」の共有。主観（〜だと思います）を混ぜると判断を誤ります。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2103120"/>
            <a:ext cx="5120640" cy="3931920"/>
          </a:xfrm>
          <a:prstGeom prst="roundRect">
            <a:avLst/>
          </a:prstGeom>
          <a:solidFill>
            <a:srgbClr val="FDF2F2"/>
          </a:solidFill>
          <a:ln w="12700">
            <a:solidFill>
              <a:srgbClr val="FC8181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000"/>
              </a:spcBef>
              <a:spcAft>
                <a:spcPts val="2000"/>
              </a:spcAft>
              <a:defRPr sz="1800" b="1">
                <a:solidFill>
                  <a:srgbClr val="9B1C1C"/>
                </a:solidFill>
                <a:latin typeface="Meiryo"/>
              </a:defRPr>
            </a:pPr>
            <a:r>
              <a:t>✖ 主観だらけの悪い報告（事実が見えない）</a:t>
            </a:r>
          </a:p>
          <a:p>
            <a:pPr>
              <a:spcAft>
                <a:spcPts val="2000"/>
              </a:spcAft>
              <a:defRPr sz="1500">
                <a:solidFill>
                  <a:srgbClr val="0F172A"/>
                </a:solidFill>
                <a:latin typeface="Meiryo"/>
              </a:defRPr>
            </a:pPr>
            <a:r>
              <a:t>「例の件ですが、大体終わっている感じで、おそらく順調だと思います。たぶん今日中にはお送りできるんじゃないかと…」</a:t>
            </a:r>
          </a:p>
          <a:p>
            <a:pPr>
              <a:defRPr sz="1400">
                <a:solidFill>
                  <a:srgbClr val="9B1C1C"/>
                </a:solidFill>
                <a:latin typeface="Meiryo"/>
              </a:defRPr>
            </a:pPr>
            <a:r>
              <a:t>🔴 上司の不満：</a:t>
            </a:r>
            <a:br/>
            <a:r>
              <a:t>「大体って何％？」「順調って何を根拠に言ってるの？」とイライラを誘発。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82512" y="2103120"/>
            <a:ext cx="5120640" cy="3931920"/>
          </a:xfrm>
          <a:prstGeom prst="roundRect">
            <a:avLst/>
          </a:prstGeom>
          <a:solidFill>
            <a:srgbClr val="F0FDF4"/>
          </a:solidFill>
          <a:ln w="12700">
            <a:solidFill>
              <a:srgbClr val="86EFAC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000"/>
              </a:spcBef>
              <a:spcAft>
                <a:spcPts val="2000"/>
              </a:spcAft>
              <a:defRPr sz="1800" b="1">
                <a:solidFill>
                  <a:srgbClr val="166534"/>
                </a:solidFill>
                <a:latin typeface="Meiryo"/>
              </a:defRPr>
            </a:pPr>
            <a:r>
              <a:t>◯ 事実と数字を伝える良い報告</a:t>
            </a:r>
          </a:p>
          <a:p>
            <a:pPr>
              <a:spcAft>
                <a:spcPts val="2000"/>
              </a:spcAft>
              <a:defRPr sz="1500">
                <a:solidFill>
                  <a:srgbClr val="0F172A"/>
                </a:solidFill>
                <a:latin typeface="Meiryo"/>
              </a:defRPr>
            </a:pPr>
            <a:r>
              <a:t>「A社向けの提案資料について報告します。</a:t>
            </a:r>
            <a:br/>
            <a:r>
              <a:t>現在全体の80％が完了しており、残るは最終ページの数値チェックのみです。本日17時までに確認用URLをお送りします」</a:t>
            </a:r>
          </a:p>
          <a:p>
            <a:pPr>
              <a:defRPr sz="1400">
                <a:solidFill>
                  <a:srgbClr val="166534"/>
                </a:solidFill>
                <a:latin typeface="Meiryo"/>
              </a:defRPr>
            </a:pPr>
            <a:r>
              <a:t>🟢 上司の安心：</a:t>
            </a:r>
            <a:br/>
            <a:r>
              <a:t>進捗率、やること、完了時間が数値で明確だから追加の質問が不要に。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Meiryo"/>
              </a:defRPr>
            </a:pPr>
            <a:r>
              <a:t>【連絡（現在）】「現在の進行状況」をチームに開示する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17352" cy="254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108173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284C7"/>
                </a:solidFill>
                <a:latin typeface="Meiryo"/>
              </a:defRPr>
            </a:pPr>
            <a:r>
              <a:t>連絡とは、現在進行形のリアルタイムな状況共有。目的は「足並みを揃えること」です。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2103120"/>
            <a:ext cx="33832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500"/>
              </a:spcBef>
              <a:spcAft>
                <a:spcPts val="400"/>
              </a:spcAft>
              <a:defRPr sz="1800" b="1">
                <a:solidFill>
                  <a:srgbClr val="0284C7"/>
                </a:solidFill>
                <a:latin typeface="Meiryo"/>
              </a:defRPr>
            </a:pPr>
            <a:r>
              <a:t>1. 「現在地」の開示</a:t>
            </a:r>
          </a:p>
          <a:p>
            <a:pPr algn="ctr">
              <a:spcAft>
                <a:spcPts val="2500"/>
              </a:spcAft>
              <a:defRPr sz="1300">
                <a:solidFill>
                  <a:srgbClr val="64748B"/>
                </a:solidFill>
                <a:latin typeface="Meiryo"/>
              </a:defRPr>
            </a:pPr>
            <a:r>
              <a:t>〜 今、どこにいるか 〜</a:t>
            </a:r>
          </a:p>
          <a:p>
            <a:pPr>
              <a:spcBef>
                <a:spcPts val="1500"/>
              </a:spcBef>
              <a:defRPr sz="1400">
                <a:solidFill>
                  <a:srgbClr val="0F172A"/>
                </a:solidFill>
                <a:latin typeface="Meiryo"/>
              </a:defRPr>
            </a:pPr>
            <a:r>
              <a:t>「今、データ入力を進めています」</a:t>
            </a:r>
            <a:br/>
            <a:r>
              <a:t>「今、マニュアルの第2章を確認中です」</a:t>
            </a:r>
            <a:br/>
            <a:r>
              <a:t>自分の現在位置をチームに知らせます。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108960"/>
            <a:ext cx="2651760" cy="12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434840" y="2103120"/>
            <a:ext cx="33832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500"/>
              </a:spcBef>
              <a:spcAft>
                <a:spcPts val="400"/>
              </a:spcAft>
              <a:defRPr sz="1800" b="1">
                <a:solidFill>
                  <a:srgbClr val="0284C7"/>
                </a:solidFill>
                <a:latin typeface="Meiryo"/>
              </a:defRPr>
            </a:pPr>
            <a:r>
              <a:t>2. 「障害物」の共有</a:t>
            </a:r>
          </a:p>
          <a:p>
            <a:pPr algn="ctr">
              <a:spcAft>
                <a:spcPts val="2500"/>
              </a:spcAft>
              <a:defRPr sz="1300">
                <a:solidFill>
                  <a:srgbClr val="64748B"/>
                </a:solidFill>
                <a:latin typeface="Meiryo"/>
              </a:defRPr>
            </a:pPr>
            <a:r>
              <a:t>〜 何に詰まっているか 〜</a:t>
            </a:r>
          </a:p>
          <a:p>
            <a:pPr>
              <a:spcBef>
                <a:spcPts val="1500"/>
              </a:spcBef>
              <a:defRPr sz="1400">
                <a:solidFill>
                  <a:srgbClr val="0F172A"/>
                </a:solidFill>
                <a:latin typeface="Meiryo"/>
              </a:defRPr>
            </a:pPr>
            <a:r>
              <a:t>「ツールのログインで詰まっています」</a:t>
            </a:r>
            <a:br/>
            <a:r>
              <a:t>「データの定義で不明点が出ました」</a:t>
            </a:r>
            <a:br/>
            <a:r>
              <a:t>立ち止まっている箇所をリアルタイムに共有。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4800600" y="3108960"/>
            <a:ext cx="2651760" cy="12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8183880" y="2103120"/>
            <a:ext cx="33832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500"/>
              </a:spcBef>
              <a:spcAft>
                <a:spcPts val="400"/>
              </a:spcAft>
              <a:defRPr sz="1800" b="1">
                <a:solidFill>
                  <a:srgbClr val="0284C7"/>
                </a:solidFill>
                <a:latin typeface="Meiryo"/>
              </a:defRPr>
            </a:pPr>
            <a:r>
              <a:t>3. 「次の動き」の予告</a:t>
            </a:r>
          </a:p>
          <a:p>
            <a:pPr algn="ctr">
              <a:spcAft>
                <a:spcPts val="2500"/>
              </a:spcAft>
              <a:defRPr sz="1300">
                <a:solidFill>
                  <a:srgbClr val="64748B"/>
                </a:solidFill>
                <a:latin typeface="Meiryo"/>
              </a:defRPr>
            </a:pPr>
            <a:r>
              <a:t>〜 次に何をするか 〜</a:t>
            </a:r>
          </a:p>
          <a:p>
            <a:pPr>
              <a:spcBef>
                <a:spcPts val="1500"/>
              </a:spcBef>
              <a:defRPr sz="1400">
                <a:solidFill>
                  <a:srgbClr val="0F172A"/>
                </a:solidFill>
                <a:latin typeface="Meiryo"/>
              </a:defRPr>
            </a:pPr>
            <a:r>
              <a:t>「予定通り、15時までに次工程へ渡します」</a:t>
            </a:r>
            <a:br/>
            <a:r>
              <a:t>「確認を待ちつつ、別件の準備に入ります」</a:t>
            </a:r>
            <a:br/>
            <a:r>
              <a:t>関係者が次の準備をできるように予告。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49640" y="3108960"/>
            <a:ext cx="2651760" cy="12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Meiryo"/>
              </a:defRPr>
            </a:pPr>
            <a:r>
              <a:t>【相談（未来）】「これからの行動」を自ら提案して決める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17352" cy="254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108173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0B981"/>
                </a:solidFill>
                <a:latin typeface="Meiryo"/>
              </a:defRPr>
            </a:pPr>
            <a:r>
              <a:t>相談とは、これから起こす「未来のアクション」の決定。丸投げではなく、仮説提案が鉄則です。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2103120"/>
            <a:ext cx="5120640" cy="3931920"/>
          </a:xfrm>
          <a:prstGeom prst="roundRect">
            <a:avLst/>
          </a:prstGeom>
          <a:solidFill>
            <a:srgbClr val="FDF2F2"/>
          </a:solidFill>
          <a:ln w="12700">
            <a:solidFill>
              <a:srgbClr val="FC8181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000"/>
              </a:spcBef>
              <a:spcAft>
                <a:spcPts val="2000"/>
              </a:spcAft>
              <a:defRPr sz="1800" b="1">
                <a:solidFill>
                  <a:srgbClr val="9B1C1C"/>
                </a:solidFill>
                <a:latin typeface="Meiryo"/>
              </a:defRPr>
            </a:pPr>
            <a:r>
              <a:t>✖ NG：「指示待ち・丸投げ」の相談</a:t>
            </a:r>
          </a:p>
          <a:p>
            <a:pPr>
              <a:spcAft>
                <a:spcPts val="2000"/>
              </a:spcAft>
              <a:defRPr sz="1500">
                <a:solidFill>
                  <a:srgbClr val="0F172A"/>
                </a:solidFill>
                <a:latin typeface="Meiryo"/>
              </a:defRPr>
            </a:pPr>
            <a:r>
              <a:t>「すいません、A社へのアプローチ方法が分かりません。どうすればいいですか？」</a:t>
            </a:r>
          </a:p>
          <a:p>
            <a:pPr>
              <a:defRPr sz="1400">
                <a:solidFill>
                  <a:srgbClr val="9B1C1C"/>
                </a:solidFill>
                <a:latin typeface="Meiryo"/>
              </a:defRPr>
            </a:pPr>
            <a:r>
              <a:t>🔴 上司の心の声：</a:t>
            </a:r>
            <a:br/>
            <a:r>
              <a:t>「少しは自分で考えてから聞きに来てほしいな…指示を待つだけになってしまう」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82512" y="2103120"/>
            <a:ext cx="5120640" cy="3931920"/>
          </a:xfrm>
          <a:prstGeom prst="roundRect">
            <a:avLst/>
          </a:prstGeom>
          <a:solidFill>
            <a:srgbClr val="F0FDF4"/>
          </a:solidFill>
          <a:ln w="12700">
            <a:solidFill>
              <a:srgbClr val="86EFAC"/>
            </a:solidFill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1000"/>
              </a:spcBef>
              <a:spcAft>
                <a:spcPts val="2000"/>
              </a:spcAft>
              <a:defRPr sz="1800" b="1">
                <a:solidFill>
                  <a:srgbClr val="166534"/>
                </a:solidFill>
                <a:latin typeface="Meiryo"/>
              </a:defRPr>
            </a:pPr>
            <a:r>
              <a:t>◯ GOOD：自分の「仮説」を添えた相談</a:t>
            </a:r>
          </a:p>
          <a:p>
            <a:pPr>
              <a:spcAft>
                <a:spcPts val="2000"/>
              </a:spcAft>
              <a:defRPr sz="1500">
                <a:solidFill>
                  <a:srgbClr val="0F172A"/>
                </a:solidFill>
                <a:latin typeface="Meiryo"/>
              </a:defRPr>
            </a:pPr>
            <a:r>
              <a:t>「A社へのアプローチ方法について相談です。</a:t>
            </a:r>
            <a:br/>
            <a:r>
              <a:t>私は業界の最近のニュースを調べた上で、サービス紹介を送るのが良いと考えますが、先輩のアドバイスをいただけますでしょうか？」</a:t>
            </a:r>
          </a:p>
          <a:p>
            <a:pPr>
              <a:defRPr sz="1400">
                <a:solidFill>
                  <a:srgbClr val="166534"/>
                </a:solidFill>
                <a:latin typeface="Meiryo"/>
              </a:defRPr>
            </a:pPr>
            <a:r>
              <a:t>🟢 上司の心の声：</a:t>
            </a:r>
            <a:br/>
            <a:r>
              <a:t>「ちゃんと主体的に考えているね。よし、その仮説に対してアドバイスをしよう！」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Meiryo"/>
              </a:defRPr>
            </a:pPr>
            <a:r>
              <a:t>明日から使える「時間の引き出し」を意識しよう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17352" cy="254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645920"/>
            <a:ext cx="54864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 b="1">
                <a:solidFill>
                  <a:srgbClr val="1E3A8A"/>
                </a:solidFill>
                <a:latin typeface="Meiryo"/>
              </a:defRPr>
            </a:pPr>
            <a:r>
              <a:t>報連相をストレスゼロにする秘訣</a:t>
            </a:r>
          </a:p>
          <a:p>
            <a:pPr>
              <a:spcAft>
                <a:spcPts val="1400"/>
              </a:spcAft>
              <a:defRPr sz="1600">
                <a:solidFill>
                  <a:srgbClr val="0F172A"/>
                </a:solidFill>
                <a:latin typeface="Meiryo"/>
              </a:defRPr>
            </a:pPr>
            <a:r>
              <a:t>報連相をする前に、自分の頭の中でワンクッション自問自答してみましょう：</a:t>
            </a:r>
          </a:p>
          <a:p>
            <a:pPr>
              <a:spcAft>
                <a:spcPts val="1400"/>
              </a:spcAft>
              <a:defRPr sz="1600" b="1">
                <a:solidFill>
                  <a:srgbClr val="0284C7"/>
                </a:solidFill>
                <a:latin typeface="Meiryo"/>
              </a:defRPr>
            </a:pPr>
            <a:r>
              <a:t>📣 「今、自分が話そうとしているのは、過去の『事実報告』か？ 現在の『進捗連絡』か？ それとも未来を決定する『相談』か？」</a:t>
            </a:r>
          </a:p>
          <a:p>
            <a:pPr>
              <a:defRPr sz="1500">
                <a:solidFill>
                  <a:srgbClr val="64748B"/>
                </a:solidFill>
                <a:latin typeface="Meiryo"/>
              </a:defRPr>
            </a:pPr>
            <a:r>
              <a:t>この「引き出し」を相手に最初に一言伝えるだけで（例：「昨日のイベント結果についての『報告（過去）』です」）、お互いの認識齟齬は9割防げます。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75120" y="1645920"/>
            <a:ext cx="4846320" cy="4389120"/>
          </a:xfrm>
          <a:prstGeom prst="roundRect">
            <a:avLst/>
          </a:prstGeom>
          <a:solidFill>
            <a:srgbClr val="1E3A8A"/>
          </a:solidFill>
          <a:ln>
            <a:noFill/>
          </a:ln>
          <a:effectLst>
            <a:outerShdw blurRad="150000" dist="3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2000"/>
              </a:spcBef>
              <a:spcAft>
                <a:spcPts val="2500"/>
              </a:spcAft>
              <a:defRPr sz="2000" b="1">
                <a:solidFill>
                  <a:srgbClr val="FFFFFF"/>
                </a:solidFill>
                <a:latin typeface="Meiryo"/>
              </a:defRPr>
            </a:pPr>
            <a:r>
              <a:t>新入社員の皆さんへのメッセージ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949440" y="2468880"/>
            <a:ext cx="429768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755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500"/>
              </a:spcBef>
              <a:defRPr sz="1400" b="1">
                <a:solidFill>
                  <a:srgbClr val="0F172A"/>
                </a:solidFill>
                <a:latin typeface="Meiryo"/>
              </a:defRPr>
            </a:pPr>
            <a:r>
              <a:t>① 報告するなら「主観」は言わない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49440" y="3474720"/>
            <a:ext cx="429768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500"/>
              </a:spcBef>
              <a:defRPr sz="1400" b="1">
                <a:solidFill>
                  <a:srgbClr val="0F172A"/>
                </a:solidFill>
                <a:latin typeface="Meiryo"/>
              </a:defRPr>
            </a:pPr>
            <a:r>
              <a:t>② 連絡するなら「現在地」を隠さない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49440" y="4480560"/>
            <a:ext cx="429768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Bef>
                <a:spcPts val="500"/>
              </a:spcBef>
              <a:defRPr sz="1400" b="1">
                <a:solidFill>
                  <a:srgbClr val="0F172A"/>
                </a:solidFill>
                <a:latin typeface="Meiryo"/>
              </a:defRPr>
            </a:pPr>
            <a:r>
              <a:t>③ 相談するなら「自分の仮説」を持っていく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952</Words>
  <Application>Microsoft Office PowerPoint</Application>
  <PresentationFormat>ワイド画面</PresentationFormat>
  <Paragraphs>103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Meiryo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@ゴリラ</dc:creator>
  <cp:keywords/>
  <dc:description>generated using python-pptx</dc:description>
  <cp:lastModifiedBy>ゴリラ @</cp:lastModifiedBy>
  <cp:revision>1</cp:revision>
  <dcterms:created xsi:type="dcterms:W3CDTF">2013-01-27T09:14:16Z</dcterms:created>
  <dcterms:modified xsi:type="dcterms:W3CDTF">2026-08-20T03:08:10Z</dcterms:modified>
  <cp:category/>
</cp:coreProperties>
</file>