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8693F-F1D3-4E9E-8A84-8F4484637301}" v="3" dt="2026-08-20T02:50:08.0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611" y="8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59372"/>
            <a:ext cx="2736949" cy="3714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2968972"/>
            <a:ext cx="11601450" cy="662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5220"/>
              </a:lnSpc>
            </a:pPr>
            <a:r>
              <a:rPr sz="4350" b="0" i="0" u="none">
                <a:solidFill>
                  <a:srgbClr val="F8FAFC"/>
                </a:solidFill>
                <a:latin typeface="Noto Sans JP Black"/>
              </a:rPr>
              <a:t>報連相の教科書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3869977"/>
            <a:ext cx="857250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75"/>
              </a:lnSpc>
            </a:pPr>
            <a:r>
              <a:rPr sz="1650" b="0" i="0" u="none">
                <a:solidFill>
                  <a:srgbClr val="94A3B8"/>
                </a:solidFill>
                <a:latin typeface="Noto Sans JP Medium"/>
              </a:rPr>
              <a:t>「定義が難しすぎる」を即解決！</a:t>
            </a:r>
            <a:r>
              <a:t>
</a:t>
            </a:r>
            <a:r>
              <a:rPr sz="1650" b="0" i="0" u="none">
                <a:solidFill>
                  <a:srgbClr val="94A3B8"/>
                </a:solidFill>
                <a:latin typeface="Noto Sans JP Medium"/>
              </a:rPr>
              <a:t> コミュニケーションの悩みを【過去・現在・未来】の3軸で9割解消する技術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525" y="2464147"/>
            <a:ext cx="118616" cy="152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11747"/>
            <a:ext cx="5381625" cy="29792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875" y="2311747"/>
            <a:ext cx="5381625" cy="29792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6549" y="2654647"/>
            <a:ext cx="4623859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F87171"/>
                </a:solidFill>
                <a:latin typeface="Noto Sans JP"/>
              </a:rPr>
              <a:t>根本的な問題点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73924" y="2654647"/>
            <a:ext cx="4623859" cy="304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 u="none">
                <a:solidFill>
                  <a:srgbClr val="F87171"/>
                </a:solidFill>
                <a:latin typeface="Noto Sans JP"/>
              </a:rPr>
              <a:t>現場で起きるリアルの悩み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2692747"/>
            <a:ext cx="177849" cy="228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1100" y="3149947"/>
            <a:ext cx="4429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F8FAFC"/>
                </a:solidFill>
                <a:latin typeface="Noto Sans JP"/>
              </a:rPr>
              <a:t>「報連相の定義」が難しすぎる</a:t>
            </a:r>
            <a:r>
              <a:t>
</a:t>
            </a:r>
            <a:r>
              <a:rPr sz="1350" b="0" i="0" u="none">
                <a:solidFill>
                  <a:srgbClr val="F8FAFC"/>
                </a:solidFill>
                <a:latin typeface="Noto Sans JP"/>
              </a:rPr>
              <a:t> 教科書的な説明が多く、具体的に何をどう分けるべきか誰も正しく理解できていない。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1100" y="4125217"/>
            <a:ext cx="4429125" cy="8228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1" i="0" u="none">
                <a:solidFill>
                  <a:srgbClr val="F8FAFC"/>
                </a:solidFill>
                <a:latin typeface="Noto Sans JP"/>
              </a:rPr>
              <a:t>境界線があいまいで迷う</a:t>
            </a:r>
            <a:r>
              <a:t>
</a:t>
            </a:r>
            <a:r>
              <a:rPr sz="1350" b="0" i="0" u="none">
                <a:solidFill>
                  <a:srgbClr val="F8FAFC"/>
                </a:solidFill>
                <a:latin typeface="Noto Sans JP"/>
              </a:rPr>
              <a:t> 「これは報告？それとも連絡？」と考え込んでいるうちにタイミングを逃してしまう。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2692747"/>
            <a:ext cx="177849" cy="2286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848475" y="3149947"/>
            <a:ext cx="4429125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F8FAFC"/>
                </a:solidFill>
                <a:latin typeface="Noto Sans JP"/>
              </a:rPr>
              <a:t>「何から話せばいいのか分からなくなる」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8475" y="3576637"/>
            <a:ext cx="4429125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F8FAFC"/>
                </a:solidFill>
                <a:latin typeface="Noto Sans JP"/>
              </a:rPr>
              <a:t>「タイミングを図りすぎて後回しにし怒られる」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48475" y="4003327"/>
            <a:ext cx="4429125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sz="1350" b="0" i="0" u="none">
                <a:solidFill>
                  <a:srgbClr val="F8FAFC"/>
                </a:solidFill>
                <a:latin typeface="Noto Sans JP"/>
              </a:rPr>
              <a:t>「相談したいけれど手ぶらで行っていいか迷う」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3149947"/>
            <a:ext cx="1143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F87171"/>
                </a:solidFill>
                <a:latin typeface="Noto Sans JP"/>
              </a:rPr>
              <a:t>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4125217"/>
            <a:ext cx="1143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F87171"/>
                </a:solidFill>
                <a:latin typeface="Noto Sans JP"/>
              </a:rPr>
              <a:t>✕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1775" y="3149947"/>
            <a:ext cx="1143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F87171"/>
                </a:solidFill>
                <a:latin typeface="Noto Sans JP"/>
              </a:rPr>
              <a:t>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1775" y="3576637"/>
            <a:ext cx="1143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F87171"/>
                </a:solidFill>
                <a:latin typeface="Noto Sans JP"/>
              </a:rPr>
              <a:t>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1775" y="4003327"/>
            <a:ext cx="114300" cy="247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F87171"/>
                </a:solidFill>
                <a:latin typeface="Noto Sans JP"/>
              </a:rPr>
              <a:t>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1500" y="476250"/>
            <a:ext cx="11601450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1" i="0" u="none">
                <a:solidFill>
                  <a:srgbClr val="F8FAFC"/>
                </a:solidFill>
                <a:latin typeface="Noto Sans JP"/>
              </a:rPr>
              <a:t>なぜ、</a:t>
            </a:r>
            <a:r>
              <a:rPr sz="2700" b="1" i="0" u="none">
                <a:solidFill>
                  <a:srgbClr val="38BDF8"/>
                </a:solidFill>
                <a:latin typeface="Noto Sans JP"/>
              </a:rPr>
              <a:t>「報連相」</a:t>
            </a:r>
            <a:r>
              <a:rPr sz="2700" b="1" i="0" u="none">
                <a:solidFill>
                  <a:srgbClr val="F8FAFC"/>
                </a:solidFill>
                <a:latin typeface="Noto Sans JP"/>
              </a:rPr>
              <a:t>で失敗してしまうのか？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375" y="2129879"/>
            <a:ext cx="857250" cy="857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20578" y="3272879"/>
            <a:ext cx="6750843" cy="594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4680"/>
              </a:lnSpc>
            </a:pPr>
            <a:r>
              <a:rPr sz="3600" b="0" i="0" u="none">
                <a:solidFill>
                  <a:srgbClr val="F8FAFC"/>
                </a:solidFill>
                <a:latin typeface="Noto Sans JP Black"/>
              </a:rPr>
              <a:t>解決策：</a:t>
            </a:r>
            <a:r>
              <a:rPr sz="3600" b="0" i="0" u="none">
                <a:solidFill>
                  <a:srgbClr val="34D399"/>
                </a:solidFill>
                <a:latin typeface="Noto Sans JP Black"/>
              </a:rPr>
              <a:t>「時間軸」</a:t>
            </a:r>
            <a:r>
              <a:rPr sz="3600" b="0" i="0" u="none">
                <a:solidFill>
                  <a:srgbClr val="F8FAFC"/>
                </a:solidFill>
                <a:latin typeface="Noto Sans JP Black"/>
              </a:rPr>
              <a:t>で捉え直す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0" y="4057650"/>
            <a:ext cx="7620000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94A3B8"/>
                </a:solidFill>
                <a:latin typeface="Noto Sans JP"/>
              </a:rPr>
              <a:t>「報告・連絡・相談」を【過去・現在・未来】の3つの時間軸に当てはめるだけで、すべての迷いが一瞬で消え去ります。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767" y="2368004"/>
            <a:ext cx="296465" cy="381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0" y="1991469"/>
            <a:ext cx="48006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08980"/>
            <a:ext cx="2957066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132855"/>
            <a:ext cx="616077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F8FAFC"/>
                </a:solidFill>
                <a:latin typeface="Noto Sans JP"/>
              </a:rPr>
              <a:t>すでに完了したことや結果を正確に共有する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9425" y="2000994"/>
            <a:ext cx="4781550" cy="3600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1699468"/>
            <a:ext cx="118616" cy="152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71500" y="2656730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2790080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① 結論ファーストで伝える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「結果から申し上げますと〜」と、指示された業務の成否や進捗結果を真っ先に報告する。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2656730"/>
            <a:ext cx="38100" cy="1097012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906142"/>
            <a:ext cx="5867400" cy="838051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4039492"/>
            <a:ext cx="5486400" cy="5713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② 事実と意見を明確に分ける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自分の感想や推測ではなく、「客観的に起きた事実」を中心に伝える。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3906142"/>
            <a:ext cx="38100" cy="838051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4896594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2000" y="5029944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③ バッドニュースほど最優先で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ミスや遅れなどの不都合な報告ほど、隠さず即座に伝えるのがプロの鉄則。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4896594"/>
            <a:ext cx="38100" cy="1097012"/>
          </a:xfrm>
          <a:prstGeom prst="rect">
            <a:avLst/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1" i="0" u="none">
                <a:solidFill>
                  <a:srgbClr val="F8FAFC"/>
                </a:solidFill>
                <a:latin typeface="Noto Sans JP"/>
              </a:rPr>
              <a:t>1. 【報告】＝</a:t>
            </a:r>
            <a:r>
              <a:rPr sz="2700" b="1" i="0" u="none">
                <a:solidFill>
                  <a:srgbClr val="38BDF8"/>
                </a:solidFill>
                <a:latin typeface="Noto Sans JP"/>
              </a:rPr>
              <a:t>「過去」</a:t>
            </a:r>
            <a:r>
              <a:rPr sz="2700" b="1" i="0" u="none">
                <a:solidFill>
                  <a:srgbClr val="F8FAFC"/>
                </a:solidFill>
                <a:latin typeface="Noto Sans JP"/>
              </a:rPr>
              <a:t>の事実を伝える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0" y="1991469"/>
            <a:ext cx="48006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479500"/>
            <a:ext cx="3109466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003375"/>
            <a:ext cx="616077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F8FAFC"/>
                </a:solidFill>
                <a:latin typeface="Noto Sans JP"/>
              </a:rPr>
              <a:t>事実のみをタイムリーに関係者へ周知する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9425" y="2000994"/>
            <a:ext cx="4781550" cy="3600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1569987"/>
            <a:ext cx="118616" cy="152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71500" y="2527250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2660600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① 主観や意見は入れない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自分の考えは挟まず、「いつ・どこで・何が起きているか」の事実のみを述べる。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2527250"/>
            <a:ext cx="38100" cy="1097012"/>
          </a:xfrm>
          <a:prstGeom prst="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776662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3910012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② タイムリーさ（スピード）が最優先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スケジュールの変更、体調不良、電車の遅延など、発生した瞬間にすぐ共有する。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3776662"/>
            <a:ext cx="38100" cy="1097012"/>
          </a:xfrm>
          <a:prstGeom prst="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5026074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2000" y="5159424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③ 漏れのない情報共有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上司だけでなく、チームメンバーや関連部署など「知るべき全員」に伝える。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5026074"/>
            <a:ext cx="38100" cy="1097012"/>
          </a:xfrm>
          <a:prstGeom prst="rect">
            <a:avLst/>
          </a:prstGeom>
          <a:solidFill>
            <a:srgbClr val="34D3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1" i="0" u="none">
                <a:solidFill>
                  <a:srgbClr val="F8FAFC"/>
                </a:solidFill>
                <a:latin typeface="Noto Sans JP"/>
              </a:rPr>
              <a:t>2. 【連絡】＝</a:t>
            </a:r>
            <a:r>
              <a:rPr sz="2700" b="1" i="0" u="none">
                <a:solidFill>
                  <a:srgbClr val="38BDF8"/>
                </a:solidFill>
                <a:latin typeface="Noto Sans JP"/>
              </a:rPr>
              <a:t>「現在」</a:t>
            </a:r>
            <a:r>
              <a:rPr sz="2700" b="1" i="0" u="none">
                <a:solidFill>
                  <a:srgbClr val="F8FAFC"/>
                </a:solidFill>
                <a:latin typeface="Noto Sans JP"/>
              </a:rPr>
              <a:t>の状況を共有する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900" y="1991469"/>
            <a:ext cx="4800600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608980"/>
            <a:ext cx="3109466" cy="333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2132855"/>
            <a:ext cx="6160770" cy="333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F8FAFC"/>
                </a:solidFill>
                <a:latin typeface="Noto Sans JP"/>
              </a:rPr>
              <a:t>自分の考え（仮説）を持ってアドバイスをもらう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9425" y="2000994"/>
            <a:ext cx="4781550" cy="36004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425" y="1699468"/>
            <a:ext cx="118616" cy="152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71500" y="2656730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62000" y="2790080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① 「丸投げ（どうすれば良いですか？）」はNG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「自分はA案が良いと考えていますが、どうでしょうか？」と自案を持っていく。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2656730"/>
            <a:ext cx="38100" cy="1097012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906142"/>
            <a:ext cx="5867400" cy="1097012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62000" y="4039492"/>
            <a:ext cx="5486400" cy="8303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② 早期相談で大火事を防ぐ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自分一人で悩み判断に迷ったら、すぐ相談。早い段階の相談がやり直しを防ぐ。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3906142"/>
            <a:ext cx="38100" cy="1097012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5155555"/>
            <a:ext cx="5867400" cy="838051"/>
          </a:xfrm>
          <a:prstGeom prst="rect">
            <a:avLst/>
          </a:prstGeom>
          <a:solidFill>
            <a:srgbClr val="1E29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762000" y="5288905"/>
            <a:ext cx="5486400" cy="5713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039"/>
              </a:lnSpc>
            </a:pPr>
            <a:r>
              <a:rPr sz="1275" b="1" i="0" u="none">
                <a:solidFill>
                  <a:srgbClr val="FFFFFF"/>
                </a:solidFill>
                <a:latin typeface="Noto Sans JP"/>
              </a:rPr>
              <a:t>③ 決断・意思決定を上司と一緒に行う</a:t>
            </a:r>
            <a:r>
              <a:rPr sz="1275" b="0" i="0" u="none">
                <a:solidFill>
                  <a:srgbClr val="F8FAFC"/>
                </a:solidFill>
                <a:latin typeface="Noto Sans JP"/>
              </a:rPr>
              <a:t> 未来の行動方針を決めるために、上司の知恵や指示を仰ぐプロセス。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1500" y="5155555"/>
            <a:ext cx="38100" cy="838051"/>
          </a:xfrm>
          <a:prstGeom prst="rect">
            <a:avLst/>
          </a:prstGeom>
          <a:solidFill>
            <a:srgbClr val="FBBF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71500" y="476250"/>
            <a:ext cx="11601450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1" i="0" u="none">
                <a:solidFill>
                  <a:srgbClr val="F8FAFC"/>
                </a:solidFill>
                <a:latin typeface="Noto Sans JP"/>
              </a:rPr>
              <a:t>3. 【相談】＝</a:t>
            </a:r>
            <a:r>
              <a:rPr sz="2700" b="1" i="0" u="none">
                <a:solidFill>
                  <a:srgbClr val="38BDF8"/>
                </a:solidFill>
                <a:latin typeface="Noto Sans JP"/>
              </a:rPr>
              <a:t>「未来」</a:t>
            </a:r>
            <a:r>
              <a:rPr sz="2700" b="1" i="0" u="none">
                <a:solidFill>
                  <a:srgbClr val="F8FAFC"/>
                </a:solidFill>
                <a:latin typeface="Noto Sans JP"/>
              </a:rPr>
              <a:t>の判断を一緒に行う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883348"/>
            <a:ext cx="11049000" cy="7048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14537"/>
            <a:ext cx="3524250" cy="253543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3875" y="2014537"/>
            <a:ext cx="3524250" cy="253543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6250" y="2014537"/>
            <a:ext cx="3524250" cy="25354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5083373"/>
            <a:ext cx="10648950" cy="304800"/>
          </a:xfrm>
          <a:prstGeom prst="rect">
            <a:avLst/>
          </a:prstGeom>
          <a:noFill/>
        </p:spPr>
        <p:txBody>
          <a:bodyPr wrap="square" lIns="224432" tIns="0" rIns="0" bIns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sz="1500" b="1" i="0" u="none">
                <a:solidFill>
                  <a:srgbClr val="F8FAFC"/>
                </a:solidFill>
                <a:latin typeface="Noto Sans JP"/>
              </a:rPr>
              <a:t>今日から「今伝えたいのは過去・現在・未来のどれか？」を意識して話してみましょう！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150" y="2309812"/>
            <a:ext cx="571500" cy="571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9150" y="3071812"/>
            <a:ext cx="700087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8BDF8"/>
                </a:solidFill>
                <a:latin typeface="Noto Sans JP"/>
              </a:rPr>
              <a:t>過去の共有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3386137"/>
            <a:ext cx="88011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F8FAFC"/>
                </a:solidFill>
                <a:latin typeface="Noto Sans JP"/>
              </a:rPr>
              <a:t>【報告】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150" y="3767137"/>
            <a:ext cx="259080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Noto Sans JP"/>
              </a:rPr>
              <a:t>起きた事実・結果を結論から伝える。</a:t>
            </a:r>
            <a:r>
              <a:t>
</a:t>
            </a:r>
            <a:r>
              <a:rPr sz="1200" b="0" i="0" u="none">
                <a:solidFill>
                  <a:srgbClr val="94A3B8"/>
                </a:solidFill>
                <a:latin typeface="Noto Sans JP"/>
              </a:rPr>
              <a:t> ミスやトラブルほど真っ先に！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1525" y="2309812"/>
            <a:ext cx="571500" cy="571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81525" y="3071812"/>
            <a:ext cx="700087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34D399"/>
                </a:solidFill>
                <a:latin typeface="Noto Sans JP"/>
              </a:rPr>
              <a:t>現在の共有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81525" y="3386137"/>
            <a:ext cx="88011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F8FAFC"/>
                </a:solidFill>
                <a:latin typeface="Noto Sans JP"/>
              </a:rPr>
              <a:t>【連絡】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81525" y="3767137"/>
            <a:ext cx="243840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Noto Sans JP"/>
              </a:rPr>
              <a:t>今起きている変化や情報を共有。</a:t>
            </a:r>
            <a:r>
              <a:t>
</a:t>
            </a:r>
            <a:r>
              <a:rPr sz="1200" b="0" i="0" u="none">
                <a:solidFill>
                  <a:srgbClr val="94A3B8"/>
                </a:solidFill>
                <a:latin typeface="Noto Sans JP"/>
              </a:rPr>
              <a:t> 意見は挟まず、迅速かつ網羅的に！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43900" y="2309812"/>
            <a:ext cx="571500" cy="5715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343900" y="3071812"/>
            <a:ext cx="700087" cy="1714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i="0" u="none">
                <a:solidFill>
                  <a:srgbClr val="FBBF24"/>
                </a:solidFill>
                <a:latin typeface="Noto Sans JP"/>
              </a:rPr>
              <a:t>未来の共有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43900" y="3386137"/>
            <a:ext cx="880110" cy="2857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F8FAFC"/>
                </a:solidFill>
                <a:latin typeface="Noto Sans JP"/>
              </a:rPr>
              <a:t>【相談】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43900" y="3767137"/>
            <a:ext cx="2438400" cy="487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Noto Sans JP"/>
              </a:rPr>
              <a:t>これからの行動方針を決める。</a:t>
            </a:r>
            <a:r>
              <a:t>
</a:t>
            </a:r>
            <a:r>
              <a:rPr sz="1200" b="0" i="0" u="none">
                <a:solidFill>
                  <a:srgbClr val="94A3B8"/>
                </a:solidFill>
                <a:latin typeface="Noto Sans JP"/>
              </a:rPr>
              <a:t> 自分の仮説（案）を持って早期に！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3783" y="5140523"/>
            <a:ext cx="148232" cy="1905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166" y="2462212"/>
            <a:ext cx="207466" cy="2667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3541" y="2462212"/>
            <a:ext cx="207466" cy="26670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25916" y="2462212"/>
            <a:ext cx="207466" cy="2667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71500" y="476250"/>
            <a:ext cx="11601450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1" i="0" u="none">
                <a:solidFill>
                  <a:srgbClr val="F8FAFC"/>
                </a:solidFill>
                <a:latin typeface="Noto Sans JP"/>
              </a:rPr>
              <a:t>まとめ：</a:t>
            </a:r>
            <a:r>
              <a:rPr sz="2700" b="1" i="0" u="none">
                <a:solidFill>
                  <a:srgbClr val="38BDF8"/>
                </a:solidFill>
                <a:latin typeface="Noto Sans JP"/>
              </a:rPr>
              <a:t>時間軸</a:t>
            </a:r>
            <a:r>
              <a:rPr sz="2700" b="1" i="0" u="none">
                <a:solidFill>
                  <a:srgbClr val="F8FAFC"/>
                </a:solidFill>
                <a:latin typeface="Noto Sans JP"/>
              </a:rPr>
              <a:t>で整理すれば報連相は9割解消！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529929"/>
            <a:ext cx="11049000" cy="98286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571500" y="3512790"/>
            <a:ext cx="11049000" cy="78477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350326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350326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428803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28803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78472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2672804"/>
            <a:ext cx="995362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94A3B8"/>
                </a:solidFill>
                <a:latin typeface="Noto Sans JP"/>
              </a:rPr>
              <a:t>https://static.vecteezy.com/system/resources/thumbnails/052/427/543/small_2x/smiling-professional-asian-japanese-businesswoman-manager-female-worker-chinese-korean-business-woman-girl-secretary-employer-talk-mobile-phone-negotiate-smartphone-discuss-report-document-in-office-video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3116609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Noto Sans JP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Noto Sans JP"/>
              </a:rPr>
              <a:t>www.vecteezy.com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662213"/>
            <a:ext cx="857250" cy="4762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66875" y="3655665"/>
            <a:ext cx="9953625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94A3B8"/>
                </a:solidFill>
                <a:latin typeface="Noto Sans JP"/>
              </a:rPr>
              <a:t>https://communicationskillsacademy.com.au/wp-content/uploads/2025/02/why-internal-comms.jpg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66875" y="3901380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Noto Sans JP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Noto Sans JP"/>
              </a:rPr>
              <a:t>communicationskillsacademy.com.au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446984"/>
            <a:ext cx="857250" cy="4762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66875" y="4440435"/>
            <a:ext cx="9953625" cy="1980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60"/>
              </a:lnSpc>
            </a:pPr>
            <a:r>
              <a:rPr sz="975" b="0" i="0" u="none">
                <a:solidFill>
                  <a:srgbClr val="94A3B8"/>
                </a:solidFill>
                <a:latin typeface="Noto Sans JP"/>
              </a:rPr>
              <a:t>https://nus.edu.sg/cfg/images/default-source/student/resume-interview-skills/mentorships/hero/mentorships.jpg?sfvrsn=64e69247_2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6875" y="4686151"/>
            <a:ext cx="9953625" cy="2437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920"/>
              </a:lnSpc>
            </a:pPr>
            <a:r>
              <a:rPr sz="1200" b="0" i="0" u="none">
                <a:solidFill>
                  <a:srgbClr val="94A3B8"/>
                </a:solidFill>
                <a:latin typeface="Noto Sans JP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Noto Sans JP"/>
              </a:rPr>
              <a:t>nus.edu.sg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1500" y="476250"/>
            <a:ext cx="11601450" cy="411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2700" b="1" i="0" u="none">
                <a:solidFill>
                  <a:srgbClr val="F8FAFC"/>
                </a:solidFill>
                <a:latin typeface="Noto Sans JP"/>
              </a:rPr>
              <a:t>Image Sources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364</Words>
  <Application>Microsoft Office PowerPoint</Application>
  <PresentationFormat>ワイド画面</PresentationFormat>
  <Paragraphs>50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Noto Sans JP</vt:lpstr>
      <vt:lpstr>Noto Sans JP Black</vt:lpstr>
      <vt:lpstr>Noto Sans JP Medium</vt:lpstr>
      <vt:lpstr>Arial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@ゴリラ</dc:creator>
  <cp:keywords/>
  <dc:description>generated using python-pptx</dc:description>
  <cp:lastModifiedBy>ゴリラ @</cp:lastModifiedBy>
  <cp:revision>1</cp:revision>
  <dcterms:created xsi:type="dcterms:W3CDTF">2013-01-27T09:14:16Z</dcterms:created>
  <dcterms:modified xsi:type="dcterms:W3CDTF">2026-08-20T02:50:17Z</dcterms:modified>
  <cp:category/>
</cp:coreProperties>
</file>